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3"/>
  </p:notesMasterIdLst>
  <p:sldIdLst>
    <p:sldId id="281" r:id="rId3"/>
    <p:sldId id="318" r:id="rId4"/>
    <p:sldId id="315" r:id="rId5"/>
    <p:sldId id="284" r:id="rId6"/>
    <p:sldId id="314" r:id="rId7"/>
    <p:sldId id="313" r:id="rId8"/>
    <p:sldId id="317" r:id="rId9"/>
    <p:sldId id="297" r:id="rId10"/>
    <p:sldId id="316" r:id="rId11"/>
    <p:sldId id="319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7E"/>
    <a:srgbClr val="001D00"/>
    <a:srgbClr val="F5F5F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0" autoAdjust="0"/>
    <p:restoredTop sz="94831" autoAdjust="0"/>
  </p:normalViewPr>
  <p:slideViewPr>
    <p:cSldViewPr snapToGrid="0" snapToObjects="1">
      <p:cViewPr varScale="1">
        <p:scale>
          <a:sx n="159" d="100"/>
          <a:sy n="159" d="100"/>
        </p:scale>
        <p:origin x="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A915-12AC-1042-969D-869EB3C09657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8976-264A-BD46-ADB5-2A40DC734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8976-264A-BD46-ADB5-2A40DC734E3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3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8976-264A-BD46-ADB5-2A40DC734E3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0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06AAE-59D2-2B42-BE3B-7B907F2146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7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AE156-43AF-5749-8968-3321F9625F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C3A4A-050E-7944-9FAF-1C9BBC4A7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3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F6E2B-911B-0C4D-A82D-D754DB5F47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9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0AF90-883F-A744-A564-6458CD4E0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DCD7B-6CBE-D842-9844-7F72E9D63C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5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E1CA9-F7ED-6B4F-AB68-7A182AE1F8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F28FC-A49A-9342-90B2-6AC56DACA1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9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77C91-2139-AA4C-A61F-855531CF77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7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6233C-3D40-5744-A980-7DB452E2A9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38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885EC-D287-044F-A517-B269950B7C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769DD-A7F6-8241-8088-9BBA964C1C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4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9BCF0-B190-FA4D-9D51-7A446EA330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11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3FC32-5449-6E4E-B7ED-064E113A60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25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402A7-96F4-8143-B8C2-182E7E260F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4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8DD74-B7F0-3C44-A084-4DAF277001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6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63006-1673-CB4C-A7AA-D1B6966BCC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1F46B-5C98-464F-BAD8-1DB793BC4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15FA1-783B-8846-967E-59CD4D7611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AFB28-111F-0C4C-9BDE-5BC13B8B69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0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5AF9B-9736-F440-BC87-9F758391C1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38ADB-5266-DF48-A57A-BAC256D1E3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1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017D568-465F-CB48-949B-5F51F3BA5A02}" type="slidenum">
              <a:rPr lang="ru-RU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4C637A8-CAB2-194A-AFB0-1118EF8084C5}" type="slidenum">
              <a:rPr lang="ru-RU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72625" y="1571625"/>
            <a:ext cx="2714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200" b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6499" y="3951836"/>
            <a:ext cx="8708836" cy="24182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30 ЛЕТ 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НА РЫНКЕ ТАМОЖЕННЫХ УСЛУГ</a:t>
            </a:r>
          </a:p>
          <a:p>
            <a:pPr eaLnBrk="1" hangingPunct="1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C 1994 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ГОДА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54833E-845E-2DCA-96DB-DDEF3D4D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714" y="2767264"/>
            <a:ext cx="5033939" cy="3293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2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10B817-62A3-1E33-A9DA-E12537ED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756" y="3078554"/>
            <a:ext cx="4785286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2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58460-2241-2499-7B03-11446ACA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2240"/>
            <a:ext cx="9144000" cy="3657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F404D41-2F75-F0E8-477B-4A165407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B73F51B-455D-E1DC-C1AF-D2B72F955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7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72625" y="1571625"/>
            <a:ext cx="2714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200" b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54833E-845E-2DCA-96DB-DDEF3D4D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714" y="2767264"/>
            <a:ext cx="5033939" cy="3293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2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10B817-62A3-1E33-A9DA-E12537ED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756" y="3078554"/>
            <a:ext cx="4785286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2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58460-2241-2499-7B03-11446ACA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2240"/>
            <a:ext cx="9144000" cy="3657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F404D41-2F75-F0E8-477B-4A1654079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B73F51B-455D-E1DC-C1AF-D2B72F955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2E0F7FB-2E07-D02E-2B93-21FD1A41A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3" y="3951836"/>
            <a:ext cx="8708836" cy="24182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ДОВЕРЬТЕ ТАМОЖЕННОЕ ОФОРМЛЕНИЕ ПРОФЕССИОНАЛАМ!</a:t>
            </a:r>
          </a:p>
        </p:txBody>
      </p:sp>
    </p:spTree>
    <p:extLst>
      <p:ext uri="{BB962C8B-B14F-4D97-AF65-F5344CB8AC3E}">
        <p14:creationId xmlns:p14="http://schemas.microsoft.com/office/powerpoint/2010/main" val="173597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6C578A-71CC-3E27-CA58-3B5726B6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66717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9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ADEF7-470B-D5F6-A34A-134FD9CD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920891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0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14B1F8-F891-D42D-C26D-83879236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B5AE38-87E9-8EB6-F294-76DFB53B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6B5A1-8F31-1CEF-4F86-21A374A8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14" y="2187350"/>
            <a:ext cx="2951747" cy="3790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7E741B-C6F3-972F-BF05-A2ED2030F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30" y="2179143"/>
            <a:ext cx="2951747" cy="3790113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C795302F-0C25-60FD-0051-E09E7C6CB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00660"/>
            <a:ext cx="8229600" cy="350837"/>
          </a:xfrm>
        </p:spPr>
        <p:txBody>
          <a:bodyPr/>
          <a:lstStyle/>
          <a:p>
            <a:pPr algn="l" eaLnBrk="1" hangingPunct="1"/>
            <a:r>
              <a:rPr lang="ru-RU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ОСНОВНЫЕ ДОКУМЕНТЫ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2C2D9E7B-D558-3D90-4C0E-E5CC1509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045" y="5857875"/>
            <a:ext cx="2754118" cy="6461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 eaLnBrk="1" hangingPunct="1">
              <a:lnSpc>
                <a:spcPct val="80000"/>
              </a:lnSpc>
              <a:buFontTx/>
              <a:buNone/>
            </a:pPr>
            <a:r>
              <a:rPr lang="ru-RU" sz="12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Страховая сумма деятельности</a:t>
            </a:r>
            <a:r>
              <a:rPr lang="en-GB" sz="12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</a:p>
          <a:p>
            <a:pPr algn="ctr" defTabSz="914400" eaLnBrk="1" hangingPunct="1">
              <a:lnSpc>
                <a:spcPct val="80000"/>
              </a:lnSpc>
              <a:buFontTx/>
              <a:buNone/>
            </a:pPr>
            <a:r>
              <a:rPr lang="ru-RU" sz="12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ИнтерБрокСервис2000</a:t>
            </a:r>
            <a:r>
              <a:rPr lang="en-GB" sz="12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</a:p>
          <a:p>
            <a:pPr algn="ctr" defTabSz="914400" eaLnBrk="1" hangingPunct="1">
              <a:lnSpc>
                <a:spcPct val="80000"/>
              </a:lnSpc>
              <a:buFontTx/>
              <a:buNone/>
            </a:pPr>
            <a:r>
              <a:rPr lang="ru-RU" sz="12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20 миллионов рублей </a:t>
            </a:r>
          </a:p>
          <a:p>
            <a:pPr algn="ctr" defTabSz="914400" eaLnBrk="1" hangingPunct="1">
              <a:lnSpc>
                <a:spcPct val="80000"/>
              </a:lnSpc>
              <a:buFontTx/>
              <a:buNone/>
            </a:pPr>
            <a:endParaRPr lang="ru-RU" sz="1000" b="1" kern="0" dirty="0">
              <a:latin typeface="Calibri"/>
              <a:cs typeface="Calibri"/>
            </a:endParaRPr>
          </a:p>
          <a:p>
            <a:pPr algn="ctr" defTabSz="914400" eaLnBrk="1" hangingPunct="1">
              <a:lnSpc>
                <a:spcPct val="80000"/>
              </a:lnSpc>
            </a:pPr>
            <a:endParaRPr lang="ru-RU" sz="1000" b="1" kern="0" dirty="0">
              <a:latin typeface="Calibri"/>
              <a:cs typeface="Calibri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D837AC4F-ABED-97FC-78DB-C605E3E6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133" y="5857875"/>
            <a:ext cx="275411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Обеспечение уплаты таможенных платежей - 77 миллионов рублей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6" name="Изображение 3">
            <a:extLst>
              <a:ext uri="{FF2B5EF4-FFF2-40B4-BE49-F238E27FC236}">
                <a16:creationId xmlns:a16="http://schemas.microsoft.com/office/drawing/2014/main" id="{24E339F8-8F2C-704C-F86D-10BAECFAD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468" y="2378610"/>
            <a:ext cx="2398640" cy="3391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ED508C-142B-2607-8314-A2134FD05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48" y="2345922"/>
            <a:ext cx="2422358" cy="34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6C578A-71CC-3E27-CA58-3B5726B6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66717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9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ADEF7-470B-D5F6-A34A-134FD9CD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920891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0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14B1F8-F891-D42D-C26D-83879236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B5AE38-87E9-8EB6-F294-76DFB53B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DDE072-C89C-CE8B-3FFF-5E2CC5E8B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77"/>
            <a:ext cx="9144000" cy="6862354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9419B1D-2B03-8E74-AB0A-B56ABD807CFF}"/>
              </a:ext>
            </a:extLst>
          </p:cNvPr>
          <p:cNvSpPr txBox="1">
            <a:spLocks/>
          </p:cNvSpPr>
          <p:nvPr/>
        </p:nvSpPr>
        <p:spPr bwMode="auto">
          <a:xfrm>
            <a:off x="783673" y="5663917"/>
            <a:ext cx="6309712" cy="4547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FFFFFF"/>
                </a:solidFill>
                <a:latin typeface="Calibri" pitchFamily="34" charset="0"/>
              </a:rPr>
              <a:t>Победитель в номинации </a:t>
            </a: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lang="ru-RU" sz="1400" b="1" dirty="0">
                <a:solidFill>
                  <a:srgbClr val="FFFFFF"/>
                </a:solidFill>
                <a:latin typeface="Calibri" pitchFamily="34" charset="0"/>
              </a:rPr>
              <a:t>ЛУЧШИЙ ТАМОЖЕННЫЙ БРОКЕР РОССИИ</a:t>
            </a: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”</a:t>
            </a: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7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89" y="1785938"/>
            <a:ext cx="8374036" cy="350837"/>
          </a:xfrm>
        </p:spPr>
        <p:txBody>
          <a:bodyPr/>
          <a:lstStyle/>
          <a:p>
            <a:pPr algn="l" eaLnBrk="1" hangingPunct="1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ВЗАИМОДЕЙСТВИЕ С ТАМОЖЕННЫМИ ОРГАНАМИ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430" y="2312254"/>
            <a:ext cx="4714875" cy="1285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Руководство компании принимает активное участие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в заседаниях экспертного совета Государственной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Думы, Торгово-Промышленной палаты, в обсуждении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проблем таможенного реформирования в прямых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эфирах государственных телеканалов.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262168" y="5652144"/>
            <a:ext cx="4968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Прямой эфир Начальника аналитического управления ФТС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Ивина В.В. и </a:t>
            </a:r>
            <a:r>
              <a:rPr lang="ru-RU" sz="1200" b="1" dirty="0" err="1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ИнтерБрокСервиса</a:t>
            </a:r>
            <a:r>
              <a:rPr lang="ru-RU" sz="1200" b="1" dirty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2000 в Деловой Москве на ТВЦ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по вопросу переноса таможенного оформления на границу РФ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971550" y="5876925"/>
            <a:ext cx="2951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ИнтерБрокСервис 2000 в 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Деловой Москве на ТВЦ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36C578A-71CC-3E27-CA58-3B5726B6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66717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9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ADEF7-470B-D5F6-A34A-134FD9CD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920891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0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14B1F8-F891-D42D-C26D-83879236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B5AE38-87E9-8EB6-F294-76DFB53B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46451-CE8B-BB13-A687-4405883D1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41" y="2086588"/>
            <a:ext cx="4441928" cy="3553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F70147-F4F6-9394-DFF6-AF78D82D5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8" y="3447400"/>
            <a:ext cx="2951163" cy="24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B12BB7-B661-4AB2-B276-EE129DD7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292" y="3043612"/>
            <a:ext cx="2007011" cy="2836800"/>
          </a:xfrm>
          <a:prstGeom prst="rect">
            <a:avLst/>
          </a:prstGeom>
          <a:effectLst>
            <a:outerShdw blurRad="50800" dist="50800" dir="5400000" sx="97000" sy="97000" algn="ctr" rotWithShape="0">
              <a:srgbClr val="000000">
                <a:alpha val="42000"/>
              </a:srgbClr>
            </a:outerShdw>
          </a:effec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/>
              <a:t>УСЛУГИ ТАМОЖЕННОГО ПРЕДСТАВИТЕЛЯ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393641"/>
            <a:ext cx="5757034" cy="3673330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008000"/>
              </a:buClr>
              <a:buNone/>
            </a:pPr>
            <a:endParaRPr lang="ru-RU" sz="1600" dirty="0"/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Экспертиза внешнеэкономических контрактов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Консультации по внешнеэкономической деятельности и вопросам таможенного оформления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Сбор, анализ и согласование пакета документов для таможенной очистки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Классификация товаров в соответствии с ТН ВЭД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Получение сертификатов, ветеринарных и фитосанитарных разрешительных  документов, связанных с прохождением таможни;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Электронное и предварительное декларирование товаров в любом регионе РФ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Специализация на многотоварных декларациях, работа с большими массивами данных в инвойсах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Оплата обязательных таможенных и других сборов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Размещение грузов на таможенных складах и складах СВХ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Предоставление электронных отчетов, ведение электронного архива ГТД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/>
              <a:t>Юридические услуги в сфере ВЭД: представление интересов клиента </a:t>
            </a:r>
            <a:br>
              <a:rPr lang="ru-RU" sz="1600" dirty="0"/>
            </a:br>
            <a:r>
              <a:rPr lang="ru-RU" sz="1600" dirty="0"/>
              <a:t>в таможенных органах и  арбитражных судах.</a:t>
            </a:r>
          </a:p>
        </p:txBody>
      </p:sp>
      <p:pic>
        <p:nvPicPr>
          <p:cNvPr id="6" name="Изображение 5" descr="Снимок экрана 2012-10-17 в 1.27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689" y="3665540"/>
            <a:ext cx="1789300" cy="2470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689" y="3665540"/>
            <a:ext cx="1789300" cy="2529700"/>
          </a:xfrm>
          <a:prstGeom prst="rect">
            <a:avLst/>
          </a:prstGeom>
          <a:effectLst>
            <a:outerShdw blurRad="50800" dist="50800" dir="5400000" sx="97317" sy="97317" algn="ctr" rotWithShape="0">
              <a:srgbClr val="000000">
                <a:alpha val="42211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707F2D9-CADE-60D7-7647-B36D2CDB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66717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9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9DF99A-9E76-1632-1D6F-3005F972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920891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0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DAC2AD3-306B-F8C2-F329-7A322E9C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2C2BD63-2217-2FD0-C372-76BEF473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>
                <a:latin typeface="Arial"/>
                <a:cs typeface="Arial"/>
              </a:rPr>
              <a:t>УСЛУГИ ЭКСПЕДИРОВАНИЯ ГРУЗОВ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11319" y="2340307"/>
            <a:ext cx="1781357" cy="143616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Транспортные услуги</a:t>
            </a: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411319" y="5163793"/>
            <a:ext cx="1781357" cy="11611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Консалтинг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411319" y="3890317"/>
            <a:ext cx="1781357" cy="116460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Страхование и сертификация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2686527" y="3890317"/>
            <a:ext cx="5996479" cy="1164607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Комплексное страхование с ответственностью за все риски, либо выборочно: 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- страхование от полной гибели всего или части груза,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- страхование рисков погрузки/разгрузки и нахождения на складах временного хранения;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Сотрудничество с ведущими страховыми компаниями России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Сертификаты происхождения, сертификаты соответствия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2686527" y="5163793"/>
            <a:ext cx="5996479" cy="116117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Оптимизация транспортного маршрута 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Выбор вида и типа транспортного средства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Консультации по условиям поставки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Оптимизация загрузки транспортного средства</a:t>
            </a: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2686527" y="2340307"/>
            <a:ext cx="5996479" cy="143616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Подготовка и перевозка тяжёлых, негабаритных и технически сложных грузов;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Перевозка опасных грузов;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Перевозка сборных грузов, консолидация малогабаритных грузов в Европе из любой точки мира;</a:t>
            </a:r>
            <a:b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</a:br>
            <a:endParaRPr lang="en-US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Использование всех видов транспорта: морские перевозки (Америка, Юго- Восточная Азия), автомобильные перевозки (Eвропа), ж/д перевозки (Европа, СНГ, Китай), 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335444" y="2902763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335444" y="4284622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335444" y="5590313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654078-5AA2-D596-3FA0-E688D671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66717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9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81126-7CEE-182F-A746-401898EA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920891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0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7D864E-1EED-AC6A-D987-50E23B44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CBFA60-5D01-194F-1263-EF65E94C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8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CCC679-AC6E-7591-3F53-F61E9745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0" y="0"/>
            <a:ext cx="9113710" cy="683962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36C578A-71CC-3E27-CA58-3B5726B6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66717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9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ADEF7-470B-D5F6-A34A-134FD9CD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920891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0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14B1F8-F891-D42D-C26D-83879236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B5AE38-87E9-8EB6-F294-76DFB53B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E1356A6-365E-3C25-D9E4-93C54FE0C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pPr algn="l"/>
            <a:r>
              <a:rPr lang="ru-RU" sz="1400" b="1" dirty="0">
                <a:latin typeface="Calibri"/>
                <a:cs typeface="Calibri"/>
              </a:rPr>
              <a:t>РЕКОМЕНДАТЕЛЬНЫЕ И БЛАГОДАРСТВЕННЫЕ ПИСЬМА НАШИХ КЛИЕНТОВ</a:t>
            </a:r>
            <a:r>
              <a:rPr lang="en-US" sz="1400" b="1" dirty="0">
                <a:latin typeface="Calibri"/>
                <a:cs typeface="Calibri"/>
              </a:rPr>
              <a:t>:</a:t>
            </a:r>
          </a:p>
        </p:txBody>
      </p:sp>
      <p:pic>
        <p:nvPicPr>
          <p:cNvPr id="13" name="Изображение 17">
            <a:extLst>
              <a:ext uri="{FF2B5EF4-FFF2-40B4-BE49-F238E27FC236}">
                <a16:creationId xmlns:a16="http://schemas.microsoft.com/office/drawing/2014/main" id="{965ADD1B-9047-49F5-225C-EC7DB43BB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27" y="2544913"/>
            <a:ext cx="1440000" cy="180000"/>
          </a:xfrm>
          <a:prstGeom prst="rect">
            <a:avLst/>
          </a:prstGeom>
        </p:spPr>
      </p:pic>
      <p:pic>
        <p:nvPicPr>
          <p:cNvPr id="14" name="Изображение 18">
            <a:extLst>
              <a:ext uri="{FF2B5EF4-FFF2-40B4-BE49-F238E27FC236}">
                <a16:creationId xmlns:a16="http://schemas.microsoft.com/office/drawing/2014/main" id="{30D56F84-AA04-A457-F68F-2019AF19B8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94" y="3129634"/>
            <a:ext cx="844240" cy="375687"/>
          </a:xfrm>
          <a:prstGeom prst="rect">
            <a:avLst/>
          </a:prstGeom>
        </p:spPr>
      </p:pic>
      <p:pic>
        <p:nvPicPr>
          <p:cNvPr id="15" name="Изображение 19">
            <a:extLst>
              <a:ext uri="{FF2B5EF4-FFF2-40B4-BE49-F238E27FC236}">
                <a16:creationId xmlns:a16="http://schemas.microsoft.com/office/drawing/2014/main" id="{CAAE17DC-D3A3-E6ED-85ED-124485A68A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455" y="3852457"/>
            <a:ext cx="773125" cy="369508"/>
          </a:xfrm>
          <a:prstGeom prst="rect">
            <a:avLst/>
          </a:prstGeom>
        </p:spPr>
      </p:pic>
      <p:pic>
        <p:nvPicPr>
          <p:cNvPr id="16" name="Изображение 20">
            <a:extLst>
              <a:ext uri="{FF2B5EF4-FFF2-40B4-BE49-F238E27FC236}">
                <a16:creationId xmlns:a16="http://schemas.microsoft.com/office/drawing/2014/main" id="{02AB6833-BC41-4933-95F9-CD8D1B1D13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683" y="2432987"/>
            <a:ext cx="775016" cy="399908"/>
          </a:xfrm>
          <a:prstGeom prst="rect">
            <a:avLst/>
          </a:prstGeom>
        </p:spPr>
      </p:pic>
      <p:pic>
        <p:nvPicPr>
          <p:cNvPr id="17" name="Изображение 21">
            <a:extLst>
              <a:ext uri="{FF2B5EF4-FFF2-40B4-BE49-F238E27FC236}">
                <a16:creationId xmlns:a16="http://schemas.microsoft.com/office/drawing/2014/main" id="{515CC722-0F1E-0281-3539-1B68C3BBBA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617" y="3143182"/>
            <a:ext cx="1178124" cy="388782"/>
          </a:xfrm>
          <a:prstGeom prst="rect">
            <a:avLst/>
          </a:prstGeom>
        </p:spPr>
      </p:pic>
      <p:pic>
        <p:nvPicPr>
          <p:cNvPr id="18" name="Изображение 22">
            <a:extLst>
              <a:ext uri="{FF2B5EF4-FFF2-40B4-BE49-F238E27FC236}">
                <a16:creationId xmlns:a16="http://schemas.microsoft.com/office/drawing/2014/main" id="{BADAEADE-F93B-EDB5-2BEA-6EE458B06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830" y="4594720"/>
            <a:ext cx="1101628" cy="295559"/>
          </a:xfrm>
          <a:prstGeom prst="rect">
            <a:avLst/>
          </a:prstGeom>
        </p:spPr>
      </p:pic>
      <p:pic>
        <p:nvPicPr>
          <p:cNvPr id="19" name="Изображение 23">
            <a:extLst>
              <a:ext uri="{FF2B5EF4-FFF2-40B4-BE49-F238E27FC236}">
                <a16:creationId xmlns:a16="http://schemas.microsoft.com/office/drawing/2014/main" id="{E035B6BC-8932-6966-C092-3C2CB20808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7773" y="5235384"/>
            <a:ext cx="1297659" cy="388276"/>
          </a:xfrm>
          <a:prstGeom prst="rect">
            <a:avLst/>
          </a:prstGeom>
        </p:spPr>
      </p:pic>
      <p:pic>
        <p:nvPicPr>
          <p:cNvPr id="20" name="Изображение 24">
            <a:extLst>
              <a:ext uri="{FF2B5EF4-FFF2-40B4-BE49-F238E27FC236}">
                <a16:creationId xmlns:a16="http://schemas.microsoft.com/office/drawing/2014/main" id="{04569F1E-6D60-0706-8EFF-2C90E1A2D8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9969" y="4474252"/>
            <a:ext cx="1057772" cy="507732"/>
          </a:xfrm>
          <a:prstGeom prst="rect">
            <a:avLst/>
          </a:prstGeom>
        </p:spPr>
      </p:pic>
      <p:pic>
        <p:nvPicPr>
          <p:cNvPr id="21" name="Изображение 25" descr="Снимок экрана 2012-10-17 в 10.53.49.png">
            <a:extLst>
              <a:ext uri="{FF2B5EF4-FFF2-40B4-BE49-F238E27FC236}">
                <a16:creationId xmlns:a16="http://schemas.microsoft.com/office/drawing/2014/main" id="{64D46335-B75A-555D-1AEB-3DDDEABA69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71" y="3852457"/>
            <a:ext cx="1106961" cy="356889"/>
          </a:xfrm>
          <a:prstGeom prst="rect">
            <a:avLst/>
          </a:prstGeom>
        </p:spPr>
      </p:pic>
      <p:pic>
        <p:nvPicPr>
          <p:cNvPr id="22" name="Изображение 26">
            <a:extLst>
              <a:ext uri="{FF2B5EF4-FFF2-40B4-BE49-F238E27FC236}">
                <a16:creationId xmlns:a16="http://schemas.microsoft.com/office/drawing/2014/main" id="{AD3B8233-F873-CC93-54DD-BA97570C51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17" y="5164858"/>
            <a:ext cx="907335" cy="5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 bwMode="auto">
          <a:xfrm>
            <a:off x="8881" y="6438394"/>
            <a:ext cx="9135120" cy="419606"/>
          </a:xfrm>
          <a:prstGeom prst="rect">
            <a:avLst/>
          </a:prstGeom>
          <a:solidFill>
            <a:srgbClr val="008000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  <a:latin typeface="Calibri"/>
                <a:cs typeface="Calibri"/>
              </a:rPr>
              <a:t>Предоставление отчётности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ru-RU" sz="1400" b="1" dirty="0">
                <a:solidFill>
                  <a:schemeClr val="bg1"/>
                </a:solidFill>
                <a:latin typeface="Calibri"/>
                <a:cs typeface="Calibri"/>
              </a:rPr>
              <a:t>учёт статистики в режиме реального времени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ru-RU" sz="1400" b="1" dirty="0">
                <a:solidFill>
                  <a:schemeClr val="bg1"/>
                </a:solidFill>
                <a:latin typeface="Calibri"/>
                <a:cs typeface="Calibri"/>
              </a:rPr>
              <a:t>ведение электронного архива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alibri"/>
                <a:cs typeface="Calibri"/>
              </a:rPr>
              <a:t>ГТД</a:t>
            </a: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endParaRPr lang="ru-RU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096" y="3207990"/>
            <a:ext cx="7152333" cy="777626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Разработана программа и создана служба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 учета таможенного оформления, ведется электронный архив ГТД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096" y="5424014"/>
            <a:ext cx="1288560" cy="852104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Контроль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4527" y="5428736"/>
            <a:ext cx="2803064" cy="869763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Возможность влияния на ситуацию по выгрузке товаров на складе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0376" y="5414222"/>
            <a:ext cx="2715757" cy="869763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Сокращение расходов на простой и возврат контейнеров</a:t>
            </a:r>
          </a:p>
        </p:txBody>
      </p:sp>
      <p:sp>
        <p:nvSpPr>
          <p:cNvPr id="8" name="Плюс 7"/>
          <p:cNvSpPr/>
          <p:nvPr/>
        </p:nvSpPr>
        <p:spPr>
          <a:xfrm>
            <a:off x="1761812" y="5428737"/>
            <a:ext cx="627833" cy="627833"/>
          </a:xfrm>
          <a:prstGeom prst="mathPlus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5426431" y="5385195"/>
            <a:ext cx="627833" cy="627833"/>
          </a:xfrm>
          <a:prstGeom prst="mathPlus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7777946" y="3288278"/>
            <a:ext cx="630353" cy="627833"/>
          </a:xfrm>
          <a:prstGeom prst="mathEqual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6C578A-71CC-3E27-CA58-3B5726B6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66717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9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ИнтерБрокСервис 2000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ADEF7-470B-D5F6-A34A-134FD9CD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08" y="920891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ru-RU" sz="1000" kern="0" dirty="0">
                <a:solidFill>
                  <a:srgbClr val="FFEC7E"/>
                </a:solidFill>
                <a:effectLst>
                  <a:outerShdw blurRad="113159" dist="102874" dir="5400000" sx="100430" sy="100430" algn="ctr" rotWithShape="0">
                    <a:srgbClr val="000000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ТАМОЖЕННЫЙ ПРЕДСТАВИТЕЛЬ И ЛОГИСТИЧЕСКИЙ ОПЕРАТОР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14B1F8-F891-D42D-C26D-83879236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WWW.IBS2000.RU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B5AE38-87E9-8EB6-F294-76DFB53B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682" y="6538582"/>
            <a:ext cx="4186865" cy="247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defTabSz="914400"/>
            <a:r>
              <a:rPr lang="en-GB" sz="1400" b="1" kern="0" dirty="0">
                <a:solidFill>
                  <a:schemeClr val="bg1"/>
                </a:solidFill>
                <a:effectLst>
                  <a:outerShdw blurRad="96229" dist="38100" dir="2700000" sx="101246" sy="101246" algn="tl" rotWithShape="0">
                    <a:prstClr val="black">
                      <a:alpha val="4817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+7 495 727-32-42</a:t>
            </a:r>
            <a:endParaRPr lang="ru-RU" sz="1400" b="1" kern="0" dirty="0">
              <a:solidFill>
                <a:schemeClr val="bg1"/>
              </a:solidFill>
              <a:effectLst>
                <a:outerShdw blurRad="96229" dist="38100" dir="2700000" sx="101246" sy="101246" algn="tl" rotWithShape="0">
                  <a:prstClr val="black">
                    <a:alpha val="48170"/>
                  </a:prst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692DF7-A1AF-FED8-01BD-DE97C3B5A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>
                <a:latin typeface="Calibri"/>
                <a:cs typeface="Calibri"/>
              </a:rPr>
              <a:t>НАШИ КОНКУРЕНТНЫЕ ПРЕИМУЩЕСТВА</a:t>
            </a:r>
            <a:r>
              <a:rPr lang="en-US" sz="1600" b="1" dirty="0">
                <a:latin typeface="Calibri"/>
                <a:cs typeface="Calibri"/>
              </a:rPr>
              <a:t>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1459B9-5183-67DE-9305-B3F0EDA67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393641"/>
            <a:ext cx="8786812" cy="367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Tx/>
              <a:buNone/>
            </a:pPr>
            <a:endParaRPr lang="ru-RU" sz="1500" kern="0">
              <a:latin typeface="Calibri"/>
              <a:cs typeface="Calibri"/>
            </a:endParaRPr>
          </a:p>
          <a:p>
            <a:pPr defTabSz="914400">
              <a:buClr>
                <a:srgbClr val="008000"/>
              </a:buClr>
            </a:pPr>
            <a:r>
              <a:rPr lang="ru-RU" sz="1700" kern="0">
                <a:latin typeface="Calibri"/>
                <a:cs typeface="Calibri"/>
              </a:rPr>
              <a:t>Победитель в номинации “Лучший таможенный брокер России”</a:t>
            </a:r>
          </a:p>
          <a:p>
            <a:pPr defTabSz="914400">
              <a:buClr>
                <a:srgbClr val="008000"/>
              </a:buClr>
            </a:pPr>
            <a:endParaRPr lang="ru-RU" sz="1700" kern="0">
              <a:latin typeface="Calibri"/>
              <a:cs typeface="Calibri"/>
            </a:endParaRPr>
          </a:p>
          <a:p>
            <a:pPr defTabSz="914400">
              <a:buClr>
                <a:srgbClr val="008000"/>
              </a:buClr>
            </a:pPr>
            <a:r>
              <a:rPr lang="ru-RU" sz="1700" kern="0">
                <a:latin typeface="Calibri"/>
                <a:cs typeface="Calibri"/>
              </a:rPr>
              <a:t>Аттестованные специалисты по таможенному оформлению с опытом работы более 15 лет</a:t>
            </a:r>
          </a:p>
          <a:p>
            <a:pPr defTabSz="914400">
              <a:buClr>
                <a:srgbClr val="008000"/>
              </a:buClr>
            </a:pPr>
            <a:endParaRPr lang="ru-RU" sz="1700" kern="0">
              <a:latin typeface="Calibri"/>
              <a:cs typeface="Calibri"/>
            </a:endParaRPr>
          </a:p>
          <a:p>
            <a:pPr defTabSz="914400">
              <a:buClr>
                <a:srgbClr val="008000"/>
              </a:buClr>
            </a:pPr>
            <a:r>
              <a:rPr lang="ru-RU" sz="1700" kern="0">
                <a:latin typeface="Calibri"/>
                <a:cs typeface="Calibri"/>
              </a:rPr>
              <a:t>Большой опыт таможенного оформления автозапчастей и выпуска многотоварных деклараций    (более 250 кодов товаров)</a:t>
            </a:r>
          </a:p>
          <a:p>
            <a:pPr marL="0" indent="0" defTabSz="914400">
              <a:buClr>
                <a:srgbClr val="008000"/>
              </a:buClr>
              <a:buFontTx/>
              <a:buNone/>
            </a:pPr>
            <a:r>
              <a:rPr lang="ru-RU" sz="1700" kern="0">
                <a:latin typeface="Calibri"/>
                <a:cs typeface="Calibri"/>
              </a:rPr>
              <a:t> </a:t>
            </a:r>
          </a:p>
          <a:p>
            <a:pPr defTabSz="914400">
              <a:buClr>
                <a:srgbClr val="008000"/>
              </a:buClr>
            </a:pPr>
            <a:r>
              <a:rPr lang="ru-RU" sz="1700" kern="0">
                <a:latin typeface="Calibri"/>
                <a:cs typeface="Calibri"/>
              </a:rPr>
              <a:t>Использование собственных разработок программного обеспечения  для on-line </a:t>
            </a:r>
            <a:r>
              <a:rPr lang="en-US" sz="1700" kern="0">
                <a:latin typeface="Calibri"/>
                <a:cs typeface="Calibri"/>
              </a:rPr>
              <a:t> </a:t>
            </a:r>
            <a:r>
              <a:rPr lang="ru-RU" sz="1700" kern="0">
                <a:latin typeface="Calibri"/>
                <a:cs typeface="Calibri"/>
              </a:rPr>
              <a:t>сервиса клиентов</a:t>
            </a:r>
          </a:p>
          <a:p>
            <a:pPr defTabSz="914400">
              <a:buClr>
                <a:srgbClr val="008000"/>
              </a:buClr>
            </a:pPr>
            <a:endParaRPr lang="ru-RU" sz="1700" kern="0">
              <a:latin typeface="Calibri"/>
              <a:cs typeface="Calibri"/>
            </a:endParaRPr>
          </a:p>
          <a:p>
            <a:pPr defTabSz="914400">
              <a:buClr>
                <a:srgbClr val="008000"/>
              </a:buClr>
            </a:pPr>
            <a:r>
              <a:rPr lang="ru-RU" sz="1700" kern="0">
                <a:latin typeface="Calibri"/>
                <a:cs typeface="Calibri"/>
              </a:rPr>
              <a:t>Предоставление отсрочки оплаты услуг до 30 календарных дней</a:t>
            </a:r>
          </a:p>
          <a:p>
            <a:pPr defTabSz="914400">
              <a:buClr>
                <a:srgbClr val="008000"/>
              </a:buClr>
            </a:pPr>
            <a:endParaRPr lang="ru-RU" sz="1700" kern="0">
              <a:latin typeface="Calibri"/>
              <a:cs typeface="Calibri"/>
            </a:endParaRPr>
          </a:p>
          <a:p>
            <a:pPr defTabSz="914400">
              <a:buClr>
                <a:srgbClr val="008000"/>
              </a:buClr>
            </a:pPr>
            <a:r>
              <a:rPr lang="ru-RU" sz="1700" kern="0">
                <a:latin typeface="Calibri"/>
                <a:cs typeface="Calibri"/>
              </a:rPr>
              <a:t>При пролонгации договора ставки за таможенное оформление не меняются</a:t>
            </a:r>
            <a:endParaRPr lang="ru-RU" sz="1700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70653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16853</TotalTime>
  <Words>617</Words>
  <Application>Microsoft Macintosh PowerPoint</Application>
  <PresentationFormat>On-screen Show (4:3)</PresentationFormat>
  <Paragraphs>107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Оформление по умолчанию</vt:lpstr>
      <vt:lpstr>1_Оформление по умолчанию</vt:lpstr>
      <vt:lpstr>PowerPoint Presentation</vt:lpstr>
      <vt:lpstr>ОСНОВНЫЕ ДОКУМЕНТЫ</vt:lpstr>
      <vt:lpstr>PowerPoint Presentation</vt:lpstr>
      <vt:lpstr>ВЗАИМОДЕЙСТВИЕ С ТАМОЖЕННЫМИ ОРГАНАМИ</vt:lpstr>
      <vt:lpstr>УСЛУГИ ТАМОЖЕННОГО ПРЕДСТАВИТЕЛЯ</vt:lpstr>
      <vt:lpstr>УСЛУГИ ЭКСПЕДИРОВАНИЯ ГРУЗОВ</vt:lpstr>
      <vt:lpstr>РЕКОМЕНДАТЕЛЬНЫЕ И БЛАГОДАРСТВЕННЫЕ ПИСЬМА НАШИХ КЛИЕНТОВ:</vt:lpstr>
      <vt:lpstr>PowerPoint Presentation</vt:lpstr>
      <vt:lpstr>НАШИ КОНКУРЕНТНЫЕ ПРЕИМУЩЕСТВА: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Консорциум Globus Logistic Полный комплекс транспортно-логистических услуг</dc:title>
  <dc:creator>MacOS Lion</dc:creator>
  <cp:lastModifiedBy>Microsoft Office User</cp:lastModifiedBy>
  <cp:revision>124</cp:revision>
  <dcterms:created xsi:type="dcterms:W3CDTF">2012-10-09T09:53:50Z</dcterms:created>
  <dcterms:modified xsi:type="dcterms:W3CDTF">2024-02-01T15:41:55Z</dcterms:modified>
</cp:coreProperties>
</file>